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5" r:id="rId5"/>
    <p:sldMasterId id="2147483726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ubik Medium"/>
      <p:regular r:id="rId48"/>
      <p:bold r:id="rId49"/>
      <p:italic r:id="rId50"/>
      <p:boldItalic r:id="rId51"/>
    </p:embeddedFont>
    <p:embeddedFont>
      <p:font typeface="Rubik Light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02CFD2-CE96-4B6C-8597-AEE42D12327C}">
  <a:tblStyle styleId="{D602CFD2-CE96-4B6C-8597-AEE42D1232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0865E16-2913-4A3D-9185-5E11B01DA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ubikMedium-regular.fntdata"/><Relationship Id="rId47" Type="http://schemas.openxmlformats.org/officeDocument/2006/relationships/slide" Target="slides/slide39.xml"/><Relationship Id="rId49" Type="http://schemas.openxmlformats.org/officeDocument/2006/relationships/font" Target="fonts/Rubik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2.xml"/><Relationship Id="rId64" Type="http://schemas.openxmlformats.org/officeDocument/2006/relationships/font" Target="fonts/Rubik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4.xml"/><Relationship Id="rId66" Type="http://schemas.openxmlformats.org/officeDocument/2006/relationships/font" Target="fonts/Rubik-italic.fntdata"/><Relationship Id="rId21" Type="http://schemas.openxmlformats.org/officeDocument/2006/relationships/slide" Target="slides/slide13.xml"/><Relationship Id="rId65" Type="http://schemas.openxmlformats.org/officeDocument/2006/relationships/font" Target="fonts/Rubik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5.xml"/><Relationship Id="rId67" Type="http://schemas.openxmlformats.org/officeDocument/2006/relationships/font" Target="fonts/Rubik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ubikMedium-boldItalic.fntdata"/><Relationship Id="rId50" Type="http://schemas.openxmlformats.org/officeDocument/2006/relationships/font" Target="fonts/RubikMedium-italic.fntdata"/><Relationship Id="rId53" Type="http://schemas.openxmlformats.org/officeDocument/2006/relationships/font" Target="fonts/RubikLight-bold.fntdata"/><Relationship Id="rId52" Type="http://schemas.openxmlformats.org/officeDocument/2006/relationships/font" Target="fonts/RubikLight-regular.fntdata"/><Relationship Id="rId11" Type="http://schemas.openxmlformats.org/officeDocument/2006/relationships/slide" Target="slides/slide3.xml"/><Relationship Id="rId55" Type="http://schemas.openxmlformats.org/officeDocument/2006/relationships/font" Target="fonts/RubikLight-boldItalic.fntdata"/><Relationship Id="rId10" Type="http://schemas.openxmlformats.org/officeDocument/2006/relationships/slide" Target="slides/slide2.xml"/><Relationship Id="rId54" Type="http://schemas.openxmlformats.org/officeDocument/2006/relationships/font" Target="fonts/RubikLight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c733b01e0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c733b01e0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c733b01e0_0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6c733b01e0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733b01e0_0_5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6c733b01e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733b01e0_0_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6c733b01e0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Dar este ejercicio para que los estudiantes resuelvan. Idealmente, arranquen individualmente o en parejas, y luego hagan una puesta en común con todo el grupo.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c733b01e0_0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6c733b01e0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Dar este ejercicio para que los estudiantes resuelvan. Idealmente, arranquen individualmente o en parejas, y luego hagan una puesta en común con todo el grupo.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c733b01e0_0_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6c733b01e0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733b01e0_0_6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6c733b01e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c733b01e0_0_6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6c733b01e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733b01e0_0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6c733b01e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c733b01e0_0_6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6c733b01e0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733b01e0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6c733b01e0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c733b01e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6c733b01e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c733b01e0_0_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6c733b01e0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c733b01e0_0_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6c733b01e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c733b01e0_0_6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6c733b01e0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c733b01e0_0_6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6c733b01e0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733b01e0_0_6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6c733b01e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c733b01e0_0_6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6c733b01e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c733b01e0_0_6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6c733b01e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c733b01e0_0_7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6c733b01e0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733b01e0_0_7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6c733b01e0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c733b01e0_0_7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6c733b01e0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733b01e0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6c733b01e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SVM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Trade-off entre sesgo y varianza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sesgo y varianza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(70 minutos)</a:t>
            </a:r>
            <a:endParaRPr sz="13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c733b01e0_0_7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6c733b01e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c733b01e0_0_7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6c733b01e0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c733b01e0_0_7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6c733b01e0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c733b01e0_0_7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6c733b01e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c733b01e0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6c733b01e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c733b01e0_0_7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6c733b01e0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c733b01e0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c733b01e0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c733b01e0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6c733b01e0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c733b01e0_0_7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6c733b01e0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c733b01e0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c733b01e0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733b01e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733b01e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Recordamos a qué estamos apuntando.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c733b01e0_0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6c733b01e0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Preguntamos si tienen dudas del encuentro anterior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733b01e0_0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6c733b01e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c733b01e0_0_5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6c733b01e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c733b01e0_0_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6c733b01e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c733b01e0_0_5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6c733b01e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2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3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33.gif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34.gif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jpg"/><Relationship Id="rId3" Type="http://schemas.openxmlformats.org/officeDocument/2006/relationships/image" Target="../media/image2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jpg"/><Relationship Id="rId3" Type="http://schemas.openxmlformats.org/officeDocument/2006/relationships/image" Target="../media/image3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9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4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75" name="Google Shape;175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0" name="Google Shape;1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83" name="Google Shape;1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2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3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190" name="Google Shape;190;p4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91" name="Google Shape;191;p4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2" name="Google Shape;192;p4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98" name="Google Shape;198;p4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99" name="Google Shape;199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4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_1">
  <p:cSld name="CAPTION_ONLY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04" name="Google Shape;204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6" name="Google Shape;216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9" name="Google Shape;21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9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1" name="Google Shape;2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0" name="Google Shape;23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7" name="Google Shape;23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40" name="Google Shape;240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1" name="Google Shape;241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54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2" name="Google Shape;25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9" name="Google Shape;25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2" name="Google Shape;262;p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3" name="Google Shape;263;p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59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68" name="Google Shape;26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0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73" name="Google Shape;27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81" name="Google Shape;2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84" name="Google Shape;284;p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5" name="Google Shape;285;p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64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91" name="Google Shape;291;p65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95" name="Google Shape;2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7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7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301" name="Google Shape;301;p67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02" name="Google Shape;302;p67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03" name="Google Shape;303;p67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7" name="Google Shape;307;p69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0" name="Google Shape;310;p7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1" name="Google Shape;31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3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7" name="Google Shape;327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7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30" name="Google Shape;330;p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3" name="Google Shape;33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5" name="Google Shape;33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338" name="Google Shape;33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6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7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77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345" name="Google Shape;345;p77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46" name="Google Shape;346;p77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47" name="Google Shape;347;p77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0" name="Google Shape;350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53" name="Google Shape;353;p79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54" name="Google Shape;354;p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79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_1">
  <p:cSld name="CAPTION_ONL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59" name="Google Shape;359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underfitting-and-overfitting-in-machine-learning-and-how-to-deal-with-it-6fe4a8a49db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hyperlink" Target="https://elitedatascience.com/bias-variance-tradeoff" TargetMode="External"/><Relationship Id="rId5" Type="http://schemas.openxmlformats.org/officeDocument/2006/relationships/hyperlink" Target="https://medium.com/appliedai-de/bias-variance-e4502eb4ad5" TargetMode="External"/><Relationship Id="rId6" Type="http://schemas.openxmlformats.org/officeDocument/2006/relationships/hyperlink" Target="https://www.youtube.com/watch?v=N1vOgolbjSc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0"/>
          <p:cNvSpPr txBox="1"/>
          <p:nvPr/>
        </p:nvSpPr>
        <p:spPr>
          <a:xfrm>
            <a:off x="899775" y="1135700"/>
            <a:ext cx="65298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Para </a:t>
            </a:r>
            <a:r>
              <a:rPr lang="es" sz="18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datos linealmente separables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SVM funciona increíblemente bien.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Para los </a:t>
            </a:r>
            <a:r>
              <a:rPr lang="es" sz="18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datos que son casi linealmente separables,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SVM puede funcionar bien con el valor correcto de hiperplano.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Para </a:t>
            </a:r>
            <a:r>
              <a:rPr lang="es" sz="18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datos que no son separables linealmente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podemos proyectar los datos al espacio donde es perfectamente o casi linealmente separable.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4" name="Google Shape;464;p9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SVM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Usos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1"/>
          <p:cNvSpPr txBox="1"/>
          <p:nvPr>
            <p:ph type="title"/>
          </p:nvPr>
        </p:nvSpPr>
        <p:spPr>
          <a:xfrm>
            <a:off x="729450" y="587675"/>
            <a:ext cx="64599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Actividad SVM: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¡A pensar!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5" name="Google Shape;475;p9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¡A pensar!</a:t>
            </a:r>
            <a:endParaRPr/>
          </a:p>
        </p:txBody>
      </p:sp>
      <p:sp>
        <p:nvSpPr>
          <p:cNvPr id="476" name="Google Shape;476;p92"/>
          <p:cNvSpPr txBox="1"/>
          <p:nvPr/>
        </p:nvSpPr>
        <p:spPr>
          <a:xfrm>
            <a:off x="2635950" y="587675"/>
            <a:ext cx="6060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¿A cuál de los siguientes ejemplos podemos aplicarle el algoritmo de SVM?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7" name="Google Shape;477;p92"/>
          <p:cNvSpPr txBox="1"/>
          <p:nvPr/>
        </p:nvSpPr>
        <p:spPr>
          <a:xfrm>
            <a:off x="2740875" y="1778875"/>
            <a:ext cx="50292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1: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predecir el tipo de flor de acuerdo a las características dadas.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78" name="Google Shape;478;p92"/>
          <p:cNvSpPr txBox="1"/>
          <p:nvPr/>
        </p:nvSpPr>
        <p:spPr>
          <a:xfrm>
            <a:off x="2740875" y="2847050"/>
            <a:ext cx="5078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2: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predecir el valor de una acción de la bolsa de valores, utilizando los valores históricos.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92"/>
          <p:cNvSpPr txBox="1"/>
          <p:nvPr/>
        </p:nvSpPr>
        <p:spPr>
          <a:xfrm>
            <a:off x="2740875" y="3750650"/>
            <a:ext cx="5201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3: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predecir si una persona puede vivir o morir en el hundimiento del Titanic tomando en cuenta la edad, el sexo y la ubicación de su cabina.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80" name="Google Shape;480;p92"/>
          <p:cNvCxnSpPr/>
          <p:nvPr/>
        </p:nvCxnSpPr>
        <p:spPr>
          <a:xfrm>
            <a:off x="2740875" y="2695875"/>
            <a:ext cx="4980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92"/>
          <p:cNvCxnSpPr/>
          <p:nvPr/>
        </p:nvCxnSpPr>
        <p:spPr>
          <a:xfrm>
            <a:off x="2740875" y="3595125"/>
            <a:ext cx="5038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7" name="Google Shape;487;p9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¡A pensar!</a:t>
            </a:r>
            <a:endParaRPr/>
          </a:p>
        </p:txBody>
      </p:sp>
      <p:sp>
        <p:nvSpPr>
          <p:cNvPr id="488" name="Google Shape;488;p93"/>
          <p:cNvSpPr txBox="1"/>
          <p:nvPr/>
        </p:nvSpPr>
        <p:spPr>
          <a:xfrm>
            <a:off x="2635950" y="587675"/>
            <a:ext cx="57849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¿A cuál de los siguientes ejemplos podemos aplicarle el algoritmo de SVM?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9" name="Google Shape;489;p93"/>
          <p:cNvSpPr txBox="1"/>
          <p:nvPr/>
        </p:nvSpPr>
        <p:spPr>
          <a:xfrm>
            <a:off x="2740875" y="1778875"/>
            <a:ext cx="50292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1: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predecir el tipo de flor de acuerdo a las características dadas. </a:t>
            </a:r>
            <a:r>
              <a:rPr b="1" lang="e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93"/>
          <p:cNvSpPr txBox="1"/>
          <p:nvPr/>
        </p:nvSpPr>
        <p:spPr>
          <a:xfrm>
            <a:off x="2740875" y="2847050"/>
            <a:ext cx="5078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2: 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predecir el valor de una acción de la bolsa de valores, utilizando los valores históricos. </a:t>
            </a:r>
            <a:r>
              <a:rPr b="1" lang="es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REGRESIÓN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93"/>
          <p:cNvSpPr txBox="1"/>
          <p:nvPr/>
        </p:nvSpPr>
        <p:spPr>
          <a:xfrm>
            <a:off x="2740875" y="3750650"/>
            <a:ext cx="5201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3: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predecir si una persona puede vivir o morir en el hundimiento del Titanic tomando en cuenta la edad, el sexo y la ubicación de su cabina. </a:t>
            </a:r>
            <a:r>
              <a:rPr b="1" lang="e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92" name="Google Shape;492;p93"/>
          <p:cNvCxnSpPr/>
          <p:nvPr/>
        </p:nvCxnSpPr>
        <p:spPr>
          <a:xfrm>
            <a:off x="2740875" y="2695875"/>
            <a:ext cx="4980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93"/>
          <p:cNvCxnSpPr/>
          <p:nvPr/>
        </p:nvCxnSpPr>
        <p:spPr>
          <a:xfrm>
            <a:off x="2740875" y="3595125"/>
            <a:ext cx="5038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925" y="1778875"/>
            <a:ext cx="596175" cy="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925" y="3866600"/>
            <a:ext cx="596175" cy="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925" y="2822748"/>
            <a:ext cx="596175" cy="59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4000"/>
              <a:t>Trade-off entre sesgo y varianza</a:t>
            </a:r>
            <a:br>
              <a:rPr b="0" lang="es" sz="4000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7" name="Google Shape;507;p95"/>
          <p:cNvSpPr txBox="1"/>
          <p:nvPr/>
        </p:nvSpPr>
        <p:spPr>
          <a:xfrm>
            <a:off x="727650" y="1527600"/>
            <a:ext cx="67221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 se puede construir un modelo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“perfecto”</a:t>
            </a:r>
            <a:r>
              <a:rPr b="1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ya que nunca pueden estar libre de errores.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8" name="Google Shape;508;p95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Trade-off entre sesgo y varianza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4" name="Google Shape;514;p96"/>
          <p:cNvSpPr txBox="1"/>
          <p:nvPr/>
        </p:nvSpPr>
        <p:spPr>
          <a:xfrm>
            <a:off x="727650" y="1527600"/>
            <a:ext cx="67221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 se puede construir un modelo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“perfecto”</a:t>
            </a:r>
            <a:r>
              <a:rPr b="1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ya que nunca pueden estar libre de errores.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Comprender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cómo son - y cómo influyen - 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diferentes fuentes de errores nos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ayudará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mejorar el proceso de ajuste de datos, lo que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resultará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en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mejores 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modelos y, adicionalmente, también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evitará</a:t>
            </a: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el </a:t>
            </a:r>
            <a:r>
              <a:rPr i="0" lang="es" sz="1800" u="sng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sobreajuste (overfitting) y falta de ajuste (underfitting)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5" name="Google Shape;515;p96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Trade-off entre sesgo y varianza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p97"/>
          <p:cNvSpPr txBox="1"/>
          <p:nvPr/>
        </p:nvSpPr>
        <p:spPr>
          <a:xfrm>
            <a:off x="899775" y="1124025"/>
            <a:ext cx="747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error de predicción para cualquier algoritmo de Machine Learning se puede dividir en tres partes: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aphicFrame>
        <p:nvGraphicFramePr>
          <p:cNvPr id="522" name="Google Shape;522;p97"/>
          <p:cNvGraphicFramePr/>
          <p:nvPr/>
        </p:nvGraphicFramePr>
        <p:xfrm>
          <a:off x="952500" y="210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{70865E16-2913-4A3D-9185-5E11B01DAB3D}</a:tableStyleId>
              </a:tblPr>
              <a:tblGrid>
                <a:gridCol w="2413000"/>
                <a:gridCol w="2413000"/>
                <a:gridCol w="279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irreducible (ruido)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bias (sesgo)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varianza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Error irreducible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28" name="Google Shape;528;p98"/>
          <p:cNvGraphicFramePr/>
          <p:nvPr/>
        </p:nvGraphicFramePr>
        <p:xfrm>
          <a:off x="952500" y="156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{70865E16-2913-4A3D-9185-5E11B01DAB3D}</a:tableStyleId>
              </a:tblPr>
              <a:tblGrid>
                <a:gridCol w="424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irreducible (ruido)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No se puede reducir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Se lo conoce como Ruido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Proviene de factores como: 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-304800" lvl="0" marL="457200" rtl="0" algn="l">
                        <a:spcBef>
                          <a:spcPts val="300"/>
                        </a:spcBef>
                        <a:spcAft>
                          <a:spcPts val="0"/>
                        </a:spcAft>
                        <a:buSzPts val="1200"/>
                        <a:buFont typeface="Rubik Light"/>
                        <a:buAutoNum type="arabicPeriod"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Variables desconocidas que influyen en el mapeo 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0" lvl="0" marL="457200" rtl="0" algn="l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de las variables de entrada a la variable de salida.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-304800" lvl="0" marL="457200" rtl="0" algn="l">
                        <a:spcBef>
                          <a:spcPts val="300"/>
                        </a:spcBef>
                        <a:spcAft>
                          <a:spcPts val="0"/>
                        </a:spcAft>
                        <a:buSzPts val="1200"/>
                        <a:buFont typeface="Rubik Light"/>
                        <a:buAutoNum type="arabicPeriod"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Un conjunto de características incompletos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-304800" lvl="0" marL="457200" rtl="0" algn="l">
                        <a:spcBef>
                          <a:spcPts val="300"/>
                        </a:spcBef>
                        <a:spcAft>
                          <a:spcPts val="0"/>
                        </a:spcAft>
                        <a:buSzPts val="1200"/>
                        <a:buFont typeface="Rubik Light"/>
                        <a:buAutoNum type="arabicPeriod"/>
                      </a:pPr>
                      <a:r>
                        <a:rPr lang="es" sz="1200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Un problema mal enmarcado</a:t>
                      </a:r>
                      <a:endParaRPr sz="1200"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9" name="Google Shape;529;p98"/>
          <p:cNvSpPr/>
          <p:nvPr/>
        </p:nvSpPr>
        <p:spPr>
          <a:xfrm>
            <a:off x="5854950" y="1576774"/>
            <a:ext cx="2647500" cy="22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8"/>
          <p:cNvSpPr txBox="1"/>
          <p:nvPr/>
        </p:nvSpPr>
        <p:spPr>
          <a:xfrm>
            <a:off x="6012450" y="1780175"/>
            <a:ext cx="23325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 importa cuán bien hagamos nuestro modelo, nuestros datos tendrán cierta cantidad de ruido o un error irreductible que no se puede eliminar.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/>
              <a:t>Errores “reducibles”</a:t>
            </a:r>
            <a:endParaRPr sz="1400"/>
          </a:p>
        </p:txBody>
      </p:sp>
      <p:sp>
        <p:nvSpPr>
          <p:cNvPr id="536" name="Google Shape;53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7" name="Google Shape;537;p99"/>
          <p:cNvSpPr txBox="1"/>
          <p:nvPr/>
        </p:nvSpPr>
        <p:spPr>
          <a:xfrm>
            <a:off x="2428375" y="587675"/>
            <a:ext cx="56544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3000">
                <a:latin typeface="Rubik Light"/>
                <a:ea typeface="Rubik Light"/>
                <a:cs typeface="Rubik Light"/>
                <a:sym typeface="Rubik Light"/>
              </a:rPr>
              <a:t>En cambio,</a:t>
            </a:r>
            <a:r>
              <a:rPr lang="es" sz="30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 los errores de sesgo y varianza se pueden reducir</a:t>
            </a:r>
            <a:r>
              <a:rPr lang="es" sz="3000">
                <a:latin typeface="Rubik Light"/>
                <a:ea typeface="Rubik Light"/>
                <a:cs typeface="Rubik Light"/>
                <a:sym typeface="Rubik Light"/>
              </a:rPr>
              <a:t> porque se derivan de la elección del algoritmo de entrenamiento y del modelo.</a:t>
            </a:r>
            <a:endParaRPr sz="30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  <p:sp>
        <p:nvSpPr>
          <p:cNvPr id="369" name="Google Shape;369;p82"/>
          <p:cNvSpPr txBox="1"/>
          <p:nvPr/>
        </p:nvSpPr>
        <p:spPr>
          <a:xfrm>
            <a:off x="768900" y="2834125"/>
            <a:ext cx="76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12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¡Gracias Juan Spinelli  por la creación de los contenidos de este encuentro!</a:t>
            </a:r>
            <a:endParaRPr i="0" sz="1200" u="none" cap="none" strike="noStrike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43" name="Google Shape;54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663" y="372950"/>
            <a:ext cx="6430675" cy="41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Error de sesgo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49" name="Google Shape;549;p101"/>
          <p:cNvGraphicFramePr/>
          <p:nvPr/>
        </p:nvGraphicFramePr>
        <p:xfrm>
          <a:off x="952500" y="156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{70865E16-2913-4A3D-9185-5E11B01DAB3D}</a:tableStyleId>
              </a:tblPr>
              <a:tblGrid>
                <a:gridCol w="46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bias (sesgo)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El sesgo es el error que introducimos al intentar explicar un problema del mundo real al que le correspondería un modelo complejo con un modelo bastante más simple. </a:t>
                      </a:r>
                      <a:endParaRPr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En general, modelos más flexibles y más complejos, implican menos sesgo.</a:t>
                      </a:r>
                      <a:endParaRPr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0" name="Google Shape;550;p101"/>
          <p:cNvSpPr/>
          <p:nvPr/>
        </p:nvSpPr>
        <p:spPr>
          <a:xfrm>
            <a:off x="5854950" y="1961100"/>
            <a:ext cx="2647500" cy="16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01"/>
          <p:cNvSpPr txBox="1"/>
          <p:nvPr/>
        </p:nvSpPr>
        <p:spPr>
          <a:xfrm>
            <a:off x="6012450" y="2164500"/>
            <a:ext cx="23325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sesgo, entonces, no es consecuencia de nuestros datos, sino del modelo elegido.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Error de sesgo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Bias y Varianza 2" id="557" name="Google Shape;55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550" y="1083100"/>
            <a:ext cx="5849750" cy="36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Error de varianza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63" name="Google Shape;563;p103"/>
          <p:cNvGraphicFramePr/>
          <p:nvPr/>
        </p:nvGraphicFramePr>
        <p:xfrm>
          <a:off x="952500" y="156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{70865E16-2913-4A3D-9185-5E11B01DAB3D}</a:tableStyleId>
              </a:tblPr>
              <a:tblGrid>
                <a:gridCol w="46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varianza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La varianza es la cantidad en la que cambiaría mi predicción si hubiéramos entrenado nuestro modelo con un conjunto de datos diferente.  </a:t>
                      </a:r>
                      <a:endParaRPr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- Por ejemplo, un modelo que se ajuste mucho a unos datos sufrirá una varianza considerable al cambiar dichos datos, y viceversa. </a:t>
                      </a:r>
                      <a:endParaRPr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4" name="Google Shape;564;p103"/>
          <p:cNvSpPr/>
          <p:nvPr/>
        </p:nvSpPr>
        <p:spPr>
          <a:xfrm>
            <a:off x="5854950" y="1843650"/>
            <a:ext cx="2647500" cy="148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/>
        </p:nvSpPr>
        <p:spPr>
          <a:xfrm>
            <a:off x="6012450" y="2047050"/>
            <a:ext cx="23325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general, modelos más flexibles y complejos implican una mayor varianza.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Error de varianza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Bias y Varianza 3" id="571" name="Google Shape;57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000" y="1094850"/>
            <a:ext cx="5099576" cy="36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7" name="Google Shape;577;p105"/>
          <p:cNvSpPr txBox="1"/>
          <p:nvPr/>
        </p:nvSpPr>
        <p:spPr>
          <a:xfrm>
            <a:off x="5418325" y="1991525"/>
            <a:ext cx="3138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esta</a:t>
            </a:r>
            <a:r>
              <a:rPr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gráfica se observa c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laramente</a:t>
            </a:r>
            <a:r>
              <a:rPr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el efecto del sesgo y la varianza sobre la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predicción de un modelo, donde </a:t>
            </a:r>
            <a:r>
              <a:rPr i="0" lang="es" sz="18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los puntos sobre la diana son diferentes ejecuciones de nuestro modelo.</a:t>
            </a:r>
            <a:endParaRPr i="0" sz="18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Bias y Varianza 4" id="578" name="Google Shape;57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99" y="1308925"/>
            <a:ext cx="3690000" cy="34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05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Trade-off entre sesgo y varianza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5" name="Google Shape;585;p106"/>
          <p:cNvSpPr txBox="1"/>
          <p:nvPr/>
        </p:nvSpPr>
        <p:spPr>
          <a:xfrm>
            <a:off x="5418325" y="1524975"/>
            <a:ext cx="3305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 algoritmos de baja varianza (alto bias) tienden a ser </a:t>
            </a:r>
            <a:r>
              <a:rPr lang="es" sz="1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menos complejos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con una estructura subyacente simple o rígida.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Entrenan modelos que son consistentes, pero inexactos en promedio.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Estos incluyen algoritmos paramétricos o lineales, como la regresión lineal y Naive Bayes.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6" name="Google Shape;586;p106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BAJA VARIANZA - ALTO BIAS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descr="Bias y Varianza 5" id="587" name="Google Shape;58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575" y="1724399"/>
            <a:ext cx="4137326" cy="19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3" name="Google Shape;593;p107"/>
          <p:cNvSpPr txBox="1"/>
          <p:nvPr/>
        </p:nvSpPr>
        <p:spPr>
          <a:xfrm>
            <a:off x="5438825" y="1531800"/>
            <a:ext cx="2991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7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 algoritmos de bajo bias (alta varianza) tienden a ser </a:t>
            </a:r>
            <a:r>
              <a:rPr lang="es" sz="17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más complejos</a:t>
            </a:r>
            <a:r>
              <a:rPr lang="es" sz="17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con una estructura subyacente flexible.</a:t>
            </a:r>
            <a:endParaRPr sz="17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7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Entrenan modelos que son exactos en promedio pero inconsistentes.</a:t>
            </a:r>
            <a:r>
              <a:rPr lang="es" sz="17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Estos incluyen algoritmos no lineales o no paramétricos, como árboles de decisión y k-vecinos más cercanos.</a:t>
            </a:r>
            <a:endParaRPr sz="17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4" name="Google Shape;594;p107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ALTA VARIANZA - BAJO BIAS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descr="Bias y Varianza 6" id="595" name="Google Shape;59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1735800"/>
            <a:ext cx="4280374" cy="20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1" name="Google Shape;601;p10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Entonces...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2" name="Google Shape;602;p108"/>
          <p:cNvSpPr txBox="1"/>
          <p:nvPr/>
        </p:nvSpPr>
        <p:spPr>
          <a:xfrm>
            <a:off x="899775" y="1180450"/>
            <a:ext cx="76569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30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C</a:t>
            </a:r>
            <a:r>
              <a:rPr i="0" lang="es" sz="30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uanto más flexible sea nuestro modelo, la varianza </a:t>
            </a:r>
            <a:r>
              <a:rPr lang="es" sz="30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i="0" lang="es" sz="30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aumentará, y el sesgo disminuirá.</a:t>
            </a:r>
            <a:endParaRPr i="0" sz="30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Por lo tanto, debemos 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prestar atención a estas características</a:t>
            </a:r>
            <a:r>
              <a:rPr i="0" lang="es" sz="1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, ya que pueden introducir mucho ruido en nuestro modelo y, por lo tanto,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i="0" lang="es" sz="1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hacerlo menos 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exacto</a:t>
            </a:r>
            <a:r>
              <a:rPr i="0" lang="es" sz="1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. </a:t>
            </a:r>
            <a:endParaRPr i="0" sz="18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Con un análisis de ambos podemos evaluar el rendimiento de nuestro modelo.</a:t>
            </a:r>
            <a:endParaRPr i="0" sz="18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ducción-a-bias-y-varianza-1234567png" id="607" name="Google Shape;60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575" y="326575"/>
            <a:ext cx="4753550" cy="3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9"/>
          <p:cNvSpPr txBox="1"/>
          <p:nvPr/>
        </p:nvSpPr>
        <p:spPr>
          <a:xfrm>
            <a:off x="984000" y="3610500"/>
            <a:ext cx="71760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Comprender el bias y la varianza es fundamental para comprender el comportamiento de los modelos de predicción, pero en general </a:t>
            </a:r>
            <a:r>
              <a:rPr i="0" lang="es" sz="16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lo que realmente importa es el error general, no la descomposición específica. </a:t>
            </a:r>
            <a:r>
              <a:rPr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punto ideal para cualquier modelo es el nivel de complejidad en el que el aumento en el bias es equivalente a la reducción en la varianza.</a:t>
            </a:r>
            <a:endParaRPr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75" name="Google Shape;375;p83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{D602CFD2-CE96-4B6C-8597-AEE42D12327C}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 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SVM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Trade-off entre sesgo y varianza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0"/>
          <p:cNvSpPr txBox="1"/>
          <p:nvPr/>
        </p:nvSpPr>
        <p:spPr>
          <a:xfrm>
            <a:off x="5423425" y="683000"/>
            <a:ext cx="33708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 el gráfico, si nos movemos de izquierda a derecha: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Aumenta la complejidad de nuestro modelo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Baja el sesgo y aumenta la varianza.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500"/>
              </a:spcAft>
              <a:buSzPts val="1400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Hasta que llega un momento en el que el error en los datos de test empieza a aumentar mientras que el de entrenamiento sigue disminuyendo. </a:t>
            </a:r>
            <a:r>
              <a:rPr lang="es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Ese punto mínimo de error en los datos de test nos indica el nivel de complejidad óptimo para nuestro modelo.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https://koldopina.com/wp-content/uploads/2018/04/trade-off.jpg" id="614" name="Google Shape;61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25" y="683000"/>
            <a:ext cx="4426025" cy="31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1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Resumen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0" name="Google Shape;620;p111"/>
          <p:cNvSpPr txBox="1"/>
          <p:nvPr/>
        </p:nvSpPr>
        <p:spPr>
          <a:xfrm>
            <a:off x="899775" y="1159050"/>
            <a:ext cx="75444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sesgado: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No logra capturar la forma de los datos. En general, tiene desempeño muy similar en el set de entrenamiento y de validación. Asociado al underfitting.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con mucha varianza: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Demasiado ajustado a los datos . Tiene desempeño muy bueno en el set de entrenamiento y malo en el de validación. Asociado al overfitting.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¿Cómo diagnosticamos sesgo y varianza?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Curva de validación/complejidad: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Score en función de la complejidad. Sirve para ver regiones de baja complejidad (sesgo, underfitting) y demasiada complejidad (alta varianza, overfitting)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Curva de aprendizaje: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Score en función de la cantidad de datos. Sirve para ver, dado un modelo fijo, cómo reacciona a distintos tamaño del dataset. En particular, útil para diagnosticar alta varianza o modelo muy complejo (dado el tamaño de nuestro dataset).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621" name="Google Shape;621;p111"/>
          <p:cNvCxnSpPr/>
          <p:nvPr/>
        </p:nvCxnSpPr>
        <p:spPr>
          <a:xfrm>
            <a:off x="1247975" y="2513250"/>
            <a:ext cx="0" cy="2263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training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6" name="Google Shape;636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7" name="Google Shape;637;p114"/>
          <p:cNvSpPr txBox="1"/>
          <p:nvPr/>
        </p:nvSpPr>
        <p:spPr>
          <a:xfrm>
            <a:off x="2089675" y="1622125"/>
            <a:ext cx="70158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</a:t>
            </a:r>
            <a:r>
              <a:rPr b="0" i="0" lang="es" sz="2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_2</a:t>
            </a: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6</a:t>
            </a:r>
            <a:r>
              <a:rPr b="0" i="0" lang="es" sz="2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b="0" i="0" lang="es" sz="2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esgo_</a:t>
            </a: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V</a:t>
            </a:r>
            <a:r>
              <a:rPr b="0" i="0" lang="es" sz="26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arianza.ipynb</a:t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Notebook adicional de ejemplo</a:t>
            </a:r>
            <a:br>
              <a:rPr lang="es"/>
            </a:br>
            <a:br>
              <a:rPr lang="es"/>
            </a:br>
            <a:r>
              <a:rPr lang="es"/>
              <a:t>Sesgo y varianza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3" name="Google Shape;643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4" name="Google Shape;644;p115"/>
          <p:cNvSpPr txBox="1"/>
          <p:nvPr/>
        </p:nvSpPr>
        <p:spPr>
          <a:xfrm>
            <a:off x="2834125" y="234550"/>
            <a:ext cx="55875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bias_variance.ipynb</a:t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45" name="Google Shape;64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201" y="1042201"/>
            <a:ext cx="5587376" cy="37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17"/>
          <p:cNvSpPr txBox="1"/>
          <p:nvPr/>
        </p:nvSpPr>
        <p:spPr>
          <a:xfrm>
            <a:off x="2465950" y="514750"/>
            <a:ext cx="5590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te quedaste con ganas de más...</a:t>
            </a:r>
            <a:endParaRPr b="1" i="0" sz="2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9" name="Google Shape;659;p117"/>
          <p:cNvSpPr txBox="1"/>
          <p:nvPr/>
        </p:nvSpPr>
        <p:spPr>
          <a:xfrm>
            <a:off x="97925" y="597050"/>
            <a:ext cx="18183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Recursos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117"/>
          <p:cNvSpPr txBox="1"/>
          <p:nvPr/>
        </p:nvSpPr>
        <p:spPr>
          <a:xfrm>
            <a:off x="2465950" y="1169125"/>
            <a:ext cx="6070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 Tradeoff Sesgo-Varianza: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800"/>
              <a:buFont typeface="Rubik"/>
              <a:buChar char="-"/>
            </a:pPr>
            <a:r>
              <a:rPr lang="es" sz="18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WTF is the Bias-Variance Tradeoff? (Infographic)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800"/>
              <a:buFont typeface="Rubik"/>
              <a:buChar char="-"/>
            </a:pPr>
            <a:r>
              <a:rPr lang="es" sz="18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Bias and Variance — Cut Through the Noise</a:t>
            </a:r>
            <a:endParaRPr sz="1800" u="sng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 SVM: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800"/>
              <a:buFont typeface="Rubik"/>
              <a:buChar char="-"/>
            </a:pPr>
            <a:r>
              <a:rPr lang="es" sz="18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Support Vector Machines: A Visual Explanation with Sample Python Code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666" name="Google Shape;666;p118"/>
          <p:cNvSpPr txBox="1"/>
          <p:nvPr/>
        </p:nvSpPr>
        <p:spPr>
          <a:xfrm>
            <a:off x="885475" y="1705825"/>
            <a:ext cx="7090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videos de la plataforma “Clasificación Avanzada: Ensambles Bagging”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los notebooks de hoy y atrasados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381" name="Google Shape;3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00" y="4129244"/>
            <a:ext cx="490150" cy="620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84"/>
          <p:cNvCxnSpPr/>
          <p:nvPr/>
        </p:nvCxnSpPr>
        <p:spPr>
          <a:xfrm>
            <a:off x="675100" y="1701025"/>
            <a:ext cx="206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84"/>
          <p:cNvSpPr/>
          <p:nvPr/>
        </p:nvSpPr>
        <p:spPr>
          <a:xfrm>
            <a:off x="707640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" name="Google Shape;384;p84"/>
          <p:cNvSpPr txBox="1"/>
          <p:nvPr>
            <p:ph idx="4294967295" type="title"/>
          </p:nvPr>
        </p:nvSpPr>
        <p:spPr>
          <a:xfrm>
            <a:off x="505175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Exploración de datos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5" name="Google Shape;385;p84"/>
          <p:cNvSpPr/>
          <p:nvPr/>
        </p:nvSpPr>
        <p:spPr>
          <a:xfrm>
            <a:off x="1922094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5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6" name="Google Shape;386;p84"/>
          <p:cNvSpPr txBox="1"/>
          <p:nvPr>
            <p:ph idx="4294967295" type="title"/>
          </p:nvPr>
        </p:nvSpPr>
        <p:spPr>
          <a:xfrm>
            <a:off x="17265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Feature Engineering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84"/>
          <p:cNvSpPr txBox="1"/>
          <p:nvPr>
            <p:ph idx="4294967295" type="title"/>
          </p:nvPr>
        </p:nvSpPr>
        <p:spPr>
          <a:xfrm>
            <a:off x="29479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Machine Learning: Clasificación y Regresión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Regresión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8" name="Google Shape;388;p84"/>
          <p:cNvSpPr/>
          <p:nvPr/>
        </p:nvSpPr>
        <p:spPr>
          <a:xfrm>
            <a:off x="3136553" y="354168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11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84"/>
          <p:cNvSpPr txBox="1"/>
          <p:nvPr>
            <p:ph idx="4294967295" type="title"/>
          </p:nvPr>
        </p:nvSpPr>
        <p:spPr>
          <a:xfrm>
            <a:off x="4070025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Optimización de parámetros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0" name="Google Shape;390;p84"/>
          <p:cNvSpPr/>
          <p:nvPr/>
        </p:nvSpPr>
        <p:spPr>
          <a:xfrm>
            <a:off x="4351007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13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84"/>
          <p:cNvSpPr txBox="1"/>
          <p:nvPr>
            <p:ph idx="4294967295" type="title"/>
          </p:nvPr>
        </p:nvSpPr>
        <p:spPr>
          <a:xfrm>
            <a:off x="5290888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Procesam. del lenguaje natural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84"/>
          <p:cNvSpPr/>
          <p:nvPr/>
        </p:nvSpPr>
        <p:spPr>
          <a:xfrm>
            <a:off x="6779911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18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84"/>
          <p:cNvSpPr txBox="1"/>
          <p:nvPr>
            <p:ph idx="4294967295" type="title"/>
          </p:nvPr>
        </p:nvSpPr>
        <p:spPr>
          <a:xfrm>
            <a:off x="6580850" y="1878750"/>
            <a:ext cx="1180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Sistema de recomendación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4" name="Google Shape;394;p84"/>
          <p:cNvSpPr/>
          <p:nvPr/>
        </p:nvSpPr>
        <p:spPr>
          <a:xfrm>
            <a:off x="7994365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22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84"/>
          <p:cNvSpPr txBox="1"/>
          <p:nvPr>
            <p:ph idx="4294967295" type="title"/>
          </p:nvPr>
        </p:nvSpPr>
        <p:spPr>
          <a:xfrm>
            <a:off x="7791900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Publicación de modelos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6" name="Google Shape;396;p84"/>
          <p:cNvSpPr/>
          <p:nvPr/>
        </p:nvSpPr>
        <p:spPr>
          <a:xfrm>
            <a:off x="707640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2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7" name="Google Shape;397;p84"/>
          <p:cNvSpPr/>
          <p:nvPr/>
        </p:nvSpPr>
        <p:spPr>
          <a:xfrm>
            <a:off x="1922094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6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8" name="Google Shape;398;p84"/>
          <p:cNvSpPr/>
          <p:nvPr/>
        </p:nvSpPr>
        <p:spPr>
          <a:xfrm>
            <a:off x="3136548" y="269175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8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84"/>
          <p:cNvSpPr/>
          <p:nvPr/>
        </p:nvSpPr>
        <p:spPr>
          <a:xfrm>
            <a:off x="4351003" y="26981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12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84"/>
          <p:cNvSpPr/>
          <p:nvPr/>
        </p:nvSpPr>
        <p:spPr>
          <a:xfrm>
            <a:off x="5565457" y="26780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14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1" name="Google Shape;401;p84"/>
          <p:cNvSpPr/>
          <p:nvPr/>
        </p:nvSpPr>
        <p:spPr>
          <a:xfrm>
            <a:off x="6779911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19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2" name="Google Shape;402;p84"/>
          <p:cNvSpPr/>
          <p:nvPr/>
        </p:nvSpPr>
        <p:spPr>
          <a:xfrm>
            <a:off x="7994365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23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3" name="Google Shape;403;p84"/>
          <p:cNvSpPr/>
          <p:nvPr/>
        </p:nvSpPr>
        <p:spPr>
          <a:xfrm>
            <a:off x="707640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3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4" name="Google Shape;404;p84"/>
          <p:cNvSpPr/>
          <p:nvPr/>
        </p:nvSpPr>
        <p:spPr>
          <a:xfrm>
            <a:off x="3136548" y="297233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9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5" name="Google Shape;405;p84"/>
          <p:cNvSpPr/>
          <p:nvPr/>
        </p:nvSpPr>
        <p:spPr>
          <a:xfrm>
            <a:off x="5565457" y="29586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15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84"/>
          <p:cNvSpPr/>
          <p:nvPr/>
        </p:nvSpPr>
        <p:spPr>
          <a:xfrm>
            <a:off x="6779911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20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7" name="Google Shape;407;p84"/>
          <p:cNvSpPr/>
          <p:nvPr/>
        </p:nvSpPr>
        <p:spPr>
          <a:xfrm>
            <a:off x="7994365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24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84"/>
          <p:cNvSpPr/>
          <p:nvPr/>
        </p:nvSpPr>
        <p:spPr>
          <a:xfrm>
            <a:off x="707640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4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84"/>
          <p:cNvSpPr/>
          <p:nvPr/>
        </p:nvSpPr>
        <p:spPr>
          <a:xfrm>
            <a:off x="3136548" y="325700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10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0" name="Google Shape;410;p84"/>
          <p:cNvSpPr/>
          <p:nvPr/>
        </p:nvSpPr>
        <p:spPr>
          <a:xfrm>
            <a:off x="5565457" y="32433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16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1" name="Google Shape;411;p84"/>
          <p:cNvSpPr/>
          <p:nvPr/>
        </p:nvSpPr>
        <p:spPr>
          <a:xfrm>
            <a:off x="6779911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21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2" name="Google Shape;412;p84"/>
          <p:cNvSpPr/>
          <p:nvPr/>
        </p:nvSpPr>
        <p:spPr>
          <a:xfrm>
            <a:off x="5565457" y="35280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17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3" name="Google Shape;413;p84"/>
          <p:cNvCxnSpPr/>
          <p:nvPr/>
        </p:nvCxnSpPr>
        <p:spPr>
          <a:xfrm>
            <a:off x="3050075" y="1701025"/>
            <a:ext cx="462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84"/>
          <p:cNvCxnSpPr/>
          <p:nvPr/>
        </p:nvCxnSpPr>
        <p:spPr>
          <a:xfrm>
            <a:off x="7896350" y="1701025"/>
            <a:ext cx="997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84"/>
          <p:cNvSpPr txBox="1"/>
          <p:nvPr>
            <p:ph idx="4294967295" type="title"/>
          </p:nvPr>
        </p:nvSpPr>
        <p:spPr>
          <a:xfrm>
            <a:off x="67510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ADQUISICIÓN Y EXPLORACIÓN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6" name="Google Shape;416;p84"/>
          <p:cNvSpPr txBox="1"/>
          <p:nvPr>
            <p:ph idx="4294967295" type="title"/>
          </p:nvPr>
        </p:nvSpPr>
        <p:spPr>
          <a:xfrm>
            <a:off x="313655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84"/>
          <p:cNvSpPr txBox="1"/>
          <p:nvPr>
            <p:ph idx="4294967295" type="title"/>
          </p:nvPr>
        </p:nvSpPr>
        <p:spPr>
          <a:xfrm>
            <a:off x="7896350" y="1332325"/>
            <a:ext cx="9972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DEPLOY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8" name="Google Shape;418;p84"/>
          <p:cNvSpPr txBox="1"/>
          <p:nvPr>
            <p:ph idx="4294967295" type="title"/>
          </p:nvPr>
        </p:nvSpPr>
        <p:spPr>
          <a:xfrm>
            <a:off x="727650" y="284075"/>
            <a:ext cx="67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Hoja de ruta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419" name="Google Shape;419;p84"/>
          <p:cNvCxnSpPr/>
          <p:nvPr/>
        </p:nvCxnSpPr>
        <p:spPr>
          <a:xfrm>
            <a:off x="812175" y="9803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84"/>
          <p:cNvSpPr txBox="1"/>
          <p:nvPr>
            <p:ph idx="4294967295" type="title"/>
          </p:nvPr>
        </p:nvSpPr>
        <p:spPr>
          <a:xfrm rot="-5400000">
            <a:off x="-59100" y="1275175"/>
            <a:ext cx="6414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fase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84"/>
          <p:cNvSpPr txBox="1"/>
          <p:nvPr>
            <p:ph idx="4294967295" type="title"/>
          </p:nvPr>
        </p:nvSpPr>
        <p:spPr>
          <a:xfrm rot="-5400000">
            <a:off x="-199800" y="223500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entrega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84"/>
          <p:cNvSpPr txBox="1"/>
          <p:nvPr>
            <p:ph idx="4294967295" type="title"/>
          </p:nvPr>
        </p:nvSpPr>
        <p:spPr>
          <a:xfrm rot="-5400000">
            <a:off x="-199800" y="305445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84"/>
          <p:cNvSpPr/>
          <p:nvPr/>
        </p:nvSpPr>
        <p:spPr>
          <a:xfrm>
            <a:off x="1920000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7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24" name="Google Shape;424;p84"/>
          <p:cNvCxnSpPr/>
          <p:nvPr/>
        </p:nvCxnSpPr>
        <p:spPr>
          <a:xfrm>
            <a:off x="3050075" y="1701025"/>
            <a:ext cx="3461700" cy="36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Support Vector Machine (SVM):</a:t>
            </a:r>
            <a:br>
              <a:rPr lang="es"/>
            </a:br>
            <a:r>
              <a:rPr b="0" lang="es"/>
              <a:t>Resumen. Implementación.</a:t>
            </a:r>
            <a:endParaRPr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SVM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Definición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0" name="Google Shape;440;p87"/>
          <p:cNvSpPr txBox="1"/>
          <p:nvPr/>
        </p:nvSpPr>
        <p:spPr>
          <a:xfrm>
            <a:off x="899775" y="1159050"/>
            <a:ext cx="66696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 algoritmo de clasificación binaria que se propone encontrar el hiperplano que mejor separa los datos, tal que </a:t>
            </a:r>
            <a:r>
              <a:rPr lang="es" sz="20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maximice el margen. </a:t>
            </a:r>
            <a:endParaRPr sz="20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Hiperparámetro: 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 y Kernels.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41" name="Google Shape;441;p87"/>
          <p:cNvPicPr preferRelativeResize="0"/>
          <p:nvPr/>
        </p:nvPicPr>
        <p:blipFill rotWithShape="1">
          <a:blip r:embed="rId3">
            <a:alphaModFix/>
          </a:blip>
          <a:srcRect b="0" l="0" r="6942" t="0"/>
          <a:stretch/>
        </p:blipFill>
        <p:spPr>
          <a:xfrm>
            <a:off x="899782" y="2719512"/>
            <a:ext cx="6896179" cy="162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8"/>
          <p:cNvSpPr txBox="1"/>
          <p:nvPr/>
        </p:nvSpPr>
        <p:spPr>
          <a:xfrm>
            <a:off x="899775" y="2080450"/>
            <a:ext cx="31473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Eficaz en espacios de alta dimensión (¡incluso cuando son más que el número de instancias!).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Eficiente en memoria (sólo los vectores de soporte me definen el hiperplano frontera).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Los kernels lo hacen súper versátil.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7" name="Google Shape;447;p8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SVM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Ventajas y desventajas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88"/>
          <p:cNvSpPr txBox="1"/>
          <p:nvPr/>
        </p:nvSpPr>
        <p:spPr>
          <a:xfrm>
            <a:off x="5081775" y="2080450"/>
            <a:ext cx="34674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Si usas kernels, es difícil no overfittear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- Funciona bien BIEN sólo para clasificación 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9" name="Google Shape;449;p88"/>
          <p:cNvSpPr txBox="1"/>
          <p:nvPr/>
        </p:nvSpPr>
        <p:spPr>
          <a:xfrm>
            <a:off x="907350" y="1563300"/>
            <a:ext cx="3147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Ventajas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88"/>
          <p:cNvSpPr txBox="1"/>
          <p:nvPr/>
        </p:nvSpPr>
        <p:spPr>
          <a:xfrm>
            <a:off x="5081775" y="1563300"/>
            <a:ext cx="3147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Desventajas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51" name="Google Shape;451;p88"/>
          <p:cNvCxnSpPr/>
          <p:nvPr/>
        </p:nvCxnSpPr>
        <p:spPr>
          <a:xfrm>
            <a:off x="4572000" y="1697725"/>
            <a:ext cx="0" cy="228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9"/>
          <p:cNvSpPr txBox="1"/>
          <p:nvPr/>
        </p:nvSpPr>
        <p:spPr>
          <a:xfrm>
            <a:off x="899775" y="1135700"/>
            <a:ext cx="75795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Extensión a múltiples clases: estrategia One vs. All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cada clase k, entrenar un SVM para discriminar k del resto 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una nueva instancia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correr los K clasificadores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y retornar la clase para la cual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queda a mayor distancia del hiperplano de decisión (i.e., la clase con mayor confianza).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7" name="Google Shape;457;p8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SVM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Extensión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58" name="Google Shape;458;p89"/>
          <p:cNvCxnSpPr/>
          <p:nvPr/>
        </p:nvCxnSpPr>
        <p:spPr>
          <a:xfrm>
            <a:off x="1306275" y="2479175"/>
            <a:ext cx="0" cy="14580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